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14"/>
  </p:notesMasterIdLst>
  <p:handoutMasterIdLst>
    <p:handoutMasterId r:id="rId15"/>
  </p:handoutMasterIdLst>
  <p:sldIdLst>
    <p:sldId id="264" r:id="rId2"/>
    <p:sldId id="353" r:id="rId3"/>
    <p:sldId id="354" r:id="rId4"/>
    <p:sldId id="356" r:id="rId5"/>
    <p:sldId id="355" r:id="rId6"/>
    <p:sldId id="357" r:id="rId7"/>
    <p:sldId id="358" r:id="rId8"/>
    <p:sldId id="359" r:id="rId9"/>
    <p:sldId id="360" r:id="rId10"/>
    <p:sldId id="342" r:id="rId11"/>
    <p:sldId id="361" r:id="rId12"/>
    <p:sldId id="303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ондарчук Наталья Сергеевна" initials="БНС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356D"/>
    <a:srgbClr val="003964"/>
    <a:srgbClr val="EE589C"/>
    <a:srgbClr val="93930F"/>
    <a:srgbClr val="368A18"/>
    <a:srgbClr val="CA6DD9"/>
    <a:srgbClr val="005DA2"/>
    <a:srgbClr val="0B56B1"/>
    <a:srgbClr val="2C8394"/>
    <a:srgbClr val="004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51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2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B7B6F-DAD2-44D5-BE57-42A7356CB6D8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4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244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F685B-CFEE-490A-94C8-E0B2BE7A3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420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400" cy="496889"/>
          </a:xfrm>
          <a:prstGeom prst="rect">
            <a:avLst/>
          </a:prstGeom>
        </p:spPr>
        <p:txBody>
          <a:bodyPr vert="horz" lIns="91336" tIns="45668" rIns="91336" bIns="4566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2" y="1"/>
            <a:ext cx="2946400" cy="496889"/>
          </a:xfrm>
          <a:prstGeom prst="rect">
            <a:avLst/>
          </a:prstGeom>
        </p:spPr>
        <p:txBody>
          <a:bodyPr vert="horz" lIns="91336" tIns="45668" rIns="91336" bIns="45668" rtlCol="0"/>
          <a:lstStyle>
            <a:lvl1pPr algn="r">
              <a:defRPr sz="1200"/>
            </a:lvl1pPr>
          </a:lstStyle>
          <a:p>
            <a:fld id="{7821C3FA-3763-4840-8C2A-B4C2FBAA8983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8" rIns="91336" bIns="4566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5" y="4714879"/>
            <a:ext cx="5438775" cy="4467226"/>
          </a:xfrm>
          <a:prstGeom prst="rect">
            <a:avLst/>
          </a:prstGeom>
        </p:spPr>
        <p:txBody>
          <a:bodyPr vert="horz" lIns="91336" tIns="45668" rIns="91336" bIns="4566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165"/>
            <a:ext cx="2946400" cy="496888"/>
          </a:xfrm>
          <a:prstGeom prst="rect">
            <a:avLst/>
          </a:prstGeom>
        </p:spPr>
        <p:txBody>
          <a:bodyPr vert="horz" lIns="91336" tIns="45668" rIns="91336" bIns="4566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2" y="9428165"/>
            <a:ext cx="2946400" cy="496888"/>
          </a:xfrm>
          <a:prstGeom prst="rect">
            <a:avLst/>
          </a:prstGeom>
        </p:spPr>
        <p:txBody>
          <a:bodyPr vert="horz" lIns="91336" tIns="45668" rIns="91336" bIns="45668" rtlCol="0" anchor="b"/>
          <a:lstStyle>
            <a:lvl1pPr algn="r">
              <a:defRPr sz="1200"/>
            </a:lvl1pPr>
          </a:lstStyle>
          <a:p>
            <a:fld id="{02E018F3-525C-47C8-801F-613771B237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995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ea typeface="ＭＳ Ｐゴシック" panose="020B0600070205080204" pitchFamily="34" charset="-128"/>
            </a:endParaRPr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3027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2CC0916-71C4-4127-BDC7-C2B661D253A1}" type="slidenum">
              <a:rPr lang="ru-RU" altLang="ru-RU" sz="1200" smtClean="0"/>
              <a:pPr/>
              <a:t>12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329460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552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F0A90-E9F6-4EDB-8C6E-4EFF2E52AA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40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51168-4204-4870-A14D-AE54AD30139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79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E63BE-CDE5-4A50-901B-68944D6DF08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56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F3D84-F5EB-47A5-9643-691D921F5F3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04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D8AC4-6D48-4C64-8B13-0F565F6A27A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96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E1BF3-5556-4600-AFBC-2C069EAB867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03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06FBD-C86D-4290-B5B3-8536ED6946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4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0E8D2-A31C-4871-A789-660CF0F381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3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0AE34-E668-4286-9CC2-70221E115C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87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88F18-9483-4EE9-8330-33B806EA009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9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D6941-CE76-4EA1-9EF1-7CC0AFB012F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1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3C0EE-7001-46AB-98DB-1C38A7837CC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24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03152-2444-4604-96E4-73A737D2443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15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pic>
        <p:nvPicPr>
          <p:cNvPr id="1028" name="Picture 8" descr="пр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9" descr="пр 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58018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CE22EC-F280-4136-8D82-D2750EACE0F1}" type="slidenum">
              <a:rPr lang="ru-RU">
                <a:solidFill>
                  <a:srgbClr val="FFFFFF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61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99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5737" y="2774372"/>
            <a:ext cx="741911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Управление Федеральной антимонопольной службы по Республике </a:t>
            </a:r>
            <a:r>
              <a:rPr lang="ru-RU" sz="3600" b="1" dirty="0" smtClean="0"/>
              <a:t>Башкортостан</a:t>
            </a:r>
          </a:p>
          <a:p>
            <a:pPr algn="ctr"/>
            <a:endParaRPr lang="ru-RU" sz="3600" b="1" dirty="0" smtClean="0"/>
          </a:p>
          <a:p>
            <a:pPr algn="ctr"/>
            <a:endParaRPr lang="ru-RU" sz="3600" b="1" dirty="0" smtClean="0"/>
          </a:p>
          <a:p>
            <a:pPr algn="ctr"/>
            <a:endParaRPr lang="ru-RU" sz="3600" b="1" dirty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448790" y="4797631"/>
            <a:ext cx="7030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Контроль закупочной деятельности в рамках ст.18.1 Закона о защите конкуренции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95800" y="563524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/>
              <a:t>Начальник отдела естественных монополий и финансовых рынков</a:t>
            </a:r>
          </a:p>
          <a:p>
            <a:pPr algn="r"/>
            <a:r>
              <a:rPr lang="ru-RU" b="1" dirty="0" smtClean="0"/>
              <a:t>А.М. Гирфанов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314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СУДЕБНАЯ ПРАКТИКА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8758" y="1096898"/>
            <a:ext cx="79864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Установление не измеряемых требований к участникам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Отмена процедуры </a:t>
            </a:r>
            <a:r>
              <a:rPr lang="ru-RU" dirty="0"/>
              <a:t>запроса предложений на любом из этапов закупки, в том числе после определения победителя, что не отвечало принципам прозрачности и гласности проводимых закупок и развития добросовестной </a:t>
            </a:r>
            <a:r>
              <a:rPr lang="ru-RU" dirty="0" smtClean="0"/>
              <a:t>конкуренции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невозможность заказчика заключить договор по результатам закупок ранее 10 дней со дня подведения итогов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неразмещение </a:t>
            </a:r>
            <a:r>
              <a:rPr lang="ru-RU" dirty="0"/>
              <a:t>проектной документации в составе документации о закупке при закупке работ по строительству, реконструкции, капитальному ремонту объекта капитального строительства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предъявление </a:t>
            </a:r>
            <a:r>
              <a:rPr lang="ru-RU" dirty="0"/>
              <a:t>Заказчиком требования о наличии опыта выполнения аналогичных работ/поставки аналогичных </a:t>
            </a:r>
            <a:r>
              <a:rPr lang="ru-RU" dirty="0" smtClean="0"/>
              <a:t>товаров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неправомерное отклонение заявки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75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11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РЕАЛИЗАЦИЯ АРЕСТОВАННОГО ИМУЩЕСТВА 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458" y="1530492"/>
            <a:ext cx="82150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ОСНОВНЫЕ НАРУШЕНИЯ ПРИ ПРОВЕДЕНИИ </a:t>
            </a:r>
            <a:r>
              <a:rPr lang="ru-RU" sz="2400" b="1" dirty="0"/>
              <a:t>ТОРГОВ </a:t>
            </a:r>
            <a:r>
              <a:rPr lang="ru-RU" sz="2400" b="1" dirty="0" smtClean="0"/>
              <a:t>ПО РЕАЛИЗАЦИИ АРЕСТОВАННОГО ИМУЩЕСТВА:</a:t>
            </a:r>
            <a:endParaRPr lang="ru-RU" sz="2400" b="1" dirty="0" smtClean="0"/>
          </a:p>
          <a:p>
            <a:endParaRPr lang="ru-RU" sz="1600" dirty="0" smtClean="0"/>
          </a:p>
          <a:p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Неразмещение </a:t>
            </a:r>
            <a:r>
              <a:rPr lang="ru-RU" sz="2000" dirty="0"/>
              <a:t>информации о </a:t>
            </a:r>
            <a:r>
              <a:rPr lang="ru-RU" sz="2000" dirty="0" smtClean="0"/>
              <a:t>торгах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Установление требований в извещении, не предусмотренных </a:t>
            </a:r>
            <a:r>
              <a:rPr lang="ru-RU" sz="2000" dirty="0" smtClean="0"/>
              <a:t>законом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Необоснованное отклонение </a:t>
            </a:r>
            <a:r>
              <a:rPr lang="ru-RU" sz="2000" dirty="0" smtClean="0"/>
              <a:t>заявки</a:t>
            </a:r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Сокращение сроков приема </a:t>
            </a:r>
            <a:r>
              <a:rPr lang="ru-RU" sz="2000" dirty="0" smtClean="0"/>
              <a:t>заявок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171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961697" y="2311669"/>
            <a:ext cx="7345974" cy="179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92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92" b="1" dirty="0"/>
              <a:t>СПАСИБО ЗА ВНИМАНИЕ!</a:t>
            </a:r>
            <a:r>
              <a:rPr lang="en-US" altLang="ru-RU" sz="1846" b="1" dirty="0"/>
              <a:t/>
            </a:r>
            <a:br>
              <a:rPr lang="en-US" altLang="ru-RU" sz="1846" b="1" dirty="0"/>
            </a:br>
            <a:endParaRPr lang="ru-RU" altLang="ru-RU" sz="1846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46" b="1" dirty="0"/>
          </a:p>
        </p:txBody>
      </p:sp>
    </p:spTree>
    <p:extLst>
      <p:ext uri="{BB962C8B-B14F-4D97-AF65-F5344CB8AC3E}">
        <p14:creationId xmlns:p14="http://schemas.microsoft.com/office/powerpoint/2010/main" val="277100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2</a:t>
            </a:fld>
            <a:endParaRPr lang="ru-RU">
              <a:solidFill>
                <a:srgbClr val="FFFFFF"/>
              </a:solidFill>
            </a:endParaRPr>
          </a:p>
        </p:txBody>
      </p:sp>
      <p:pic>
        <p:nvPicPr>
          <p:cNvPr id="1026" name="Picture 2" descr="Для качественной печати: текущая страница в формате TI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2" y="957938"/>
            <a:ext cx="3936339" cy="556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53990" y="1486878"/>
            <a:ext cx="484414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chemeClr val="accent1">
                    <a:lumMod val="10000"/>
                  </a:schemeClr>
                </a:solidFill>
              </a:rPr>
              <a:t>Типовые положения о </a:t>
            </a:r>
            <a: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  <a:t>закупке</a:t>
            </a:r>
          </a:p>
          <a:p>
            <a:pPr algn="just"/>
            <a:endParaRPr lang="ru-RU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10000"/>
                  </a:schemeClr>
                </a:solidFill>
              </a:rPr>
              <a:t>Согласно части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2.1 </a:t>
            </a:r>
            <a:r>
              <a:rPr lang="ru-RU" dirty="0" smtClean="0">
                <a:solidFill>
                  <a:schemeClr val="accent1">
                    <a:lumMod val="10000"/>
                  </a:schemeClr>
                </a:solidFill>
              </a:rPr>
              <a:t>статьи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2 Закона №</a:t>
            </a:r>
            <a:r>
              <a:rPr lang="ru-RU" dirty="0" smtClean="0">
                <a:solidFill>
                  <a:schemeClr val="accent1">
                    <a:lumMod val="10000"/>
                  </a:schemeClr>
                </a:solidFill>
              </a:rPr>
              <a:t>223-ФЗ, учредитель </a:t>
            </a:r>
            <a:r>
              <a:rPr lang="ru-RU" dirty="0">
                <a:solidFill>
                  <a:schemeClr val="accent1">
                    <a:lumMod val="10000"/>
                  </a:schemeClr>
                </a:solidFill>
              </a:rPr>
              <a:t>бюджетного учреждения, автономного учреждения, или собственник имущества унитарного предприятия, или уполномоченный орган (это орган исполнительной власти субъекта или муниципального образования) вправе утвердить типовое положение о закупке, а также перечень тех заказчиков, которые обязаны его </a:t>
            </a:r>
            <a:r>
              <a:rPr lang="ru-RU" dirty="0" smtClean="0">
                <a:solidFill>
                  <a:schemeClr val="accent1">
                    <a:lumMod val="10000"/>
                  </a:schemeClr>
                </a:solidFill>
              </a:rPr>
              <a:t>применять</a:t>
            </a:r>
            <a:endParaRPr lang="ru-RU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2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0100" y="1016978"/>
            <a:ext cx="811167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«КОНКУРЕНТНЫЕ» ЗАКУПКИ:</a:t>
            </a:r>
            <a:endParaRPr lang="ru-RU" sz="1600" dirty="0" smtClean="0">
              <a:solidFill>
                <a:schemeClr val="accent1">
                  <a:lumMod val="10000"/>
                </a:schemeClr>
              </a:solidFill>
            </a:endParaRPr>
          </a:p>
          <a:p>
            <a:endParaRPr lang="ru-RU" sz="1600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Конкурентными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закупками признаются закупки, отвечающие следующим условиям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:</a:t>
            </a:r>
          </a:p>
          <a:p>
            <a:endParaRPr lang="ru-RU" sz="1600" dirty="0">
              <a:solidFill>
                <a:schemeClr val="accent1">
                  <a:lumMod val="10000"/>
                </a:schemeClr>
              </a:solidFill>
            </a:endParaRPr>
          </a:p>
          <a:p>
            <a:pPr marL="349250" indent="-3492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1) информация о конкурентной закупке сообщается заказчиком либо:</a:t>
            </a:r>
          </a:p>
          <a:p>
            <a:pPr indent="355600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а)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размещается в ЕИС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извещения об осуществлении конкурентной закупки, доступного неограниченному кругу лиц, с приложением документации о конкурентной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закупке</a:t>
            </a:r>
            <a:endParaRPr lang="ru-RU" sz="1600" dirty="0">
              <a:solidFill>
                <a:schemeClr val="accent1">
                  <a:lumMod val="10000"/>
                </a:schemeClr>
              </a:solidFill>
            </a:endParaRPr>
          </a:p>
          <a:p>
            <a:pPr indent="355600"/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б)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направляется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в виде приглашения принять участие в закрытой конкурентной закупке в случаях, которые предусмотрены статьей 3.5 настоящего Федерального закона, с приложением документации о конкурентной закупке не менее чем двум лицам, которые способны осуществить поставки товаров, выполнение работ, оказание услуг, являющихся предметом такой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закупки</a:t>
            </a:r>
          </a:p>
          <a:p>
            <a:endParaRPr lang="ru-RU" sz="1600" dirty="0">
              <a:solidFill>
                <a:schemeClr val="accent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2) обеспечивается конкуренция между участниками конкурентной закупки за право заключить договор с заказчиком на условиях, предлагаемых в заявках на участие в такой закупке, окончательных предложениях участников такой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</a:rPr>
              <a:t>закупки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accent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10000"/>
                  </a:schemeClr>
                </a:solidFill>
              </a:rPr>
              <a:t>3) описание предмета конкурентной закупки осуществляется с соблюдением требований Закона (части 6.1 настоящей статьи).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4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6165" y="1263720"/>
            <a:ext cx="811167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«НЕКОНКУРЕНТНЫЕ» ЗАКУПКИ</a:t>
            </a:r>
            <a:endParaRPr lang="ru-RU" sz="1600" dirty="0" smtClean="0">
              <a:solidFill>
                <a:schemeClr val="accent1">
                  <a:lumMod val="10000"/>
                </a:schemeClr>
              </a:solidFill>
            </a:endParaRPr>
          </a:p>
          <a:p>
            <a:endParaRPr lang="ru-RU" sz="1600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ru-RU" sz="1600" dirty="0" smtClean="0"/>
              <a:t>Закупки </a:t>
            </a:r>
            <a:r>
              <a:rPr lang="ru-RU" sz="1600" dirty="0"/>
              <a:t>у единственного поставщика и иные закупки, определенные Положением о закупках </a:t>
            </a:r>
            <a:r>
              <a:rPr lang="ru-RU" sz="1600" dirty="0" smtClean="0"/>
              <a:t>Заказчика, относятся </a:t>
            </a:r>
            <a:r>
              <a:rPr lang="ru-RU" sz="1600" dirty="0"/>
              <a:t>к </a:t>
            </a:r>
            <a:r>
              <a:rPr lang="ru-RU" sz="1600" dirty="0" smtClean="0"/>
              <a:t>неконкурентным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Информация </a:t>
            </a:r>
            <a:r>
              <a:rPr lang="ru-RU" sz="1600" dirty="0"/>
              <a:t>о таких закупках размещается Заказчиком в ЕИС в случае, если это предусмотрено Положением о закупках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r>
              <a:rPr lang="ru-RU" sz="1600" b="1" dirty="0" smtClean="0"/>
              <a:t>В план</a:t>
            </a:r>
            <a:r>
              <a:rPr lang="ru-RU" sz="1600" b="1" dirty="0"/>
              <a:t>, в реестр договоров включается информация о закупках у единственного поставщика, </a:t>
            </a:r>
            <a:r>
              <a:rPr lang="ru-RU" sz="1600" b="1" dirty="0" smtClean="0"/>
              <a:t>в </a:t>
            </a:r>
            <a:r>
              <a:rPr lang="ru-RU" sz="1600" b="1" dirty="0"/>
              <a:t>положении должен быть указан порядок проведения такой закупки и исчерпывающий перечень случаев закупки у единственного поставщика (ст. 3.6 Закона №223-ФЗ</a:t>
            </a:r>
            <a:r>
              <a:rPr lang="ru-RU" sz="1600" b="1" dirty="0" smtClean="0"/>
              <a:t>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5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0100" y="1601178"/>
            <a:ext cx="81116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Распоряжение Правительства РФ от 12.07.2018 </a:t>
            </a:r>
            <a:r>
              <a:rPr lang="ru-RU" b="1" dirty="0" smtClean="0"/>
              <a:t>№1447-р</a:t>
            </a:r>
            <a:endParaRPr lang="ru-RU" b="1" dirty="0"/>
          </a:p>
          <a:p>
            <a:r>
              <a:rPr lang="ru-RU" b="1" dirty="0" smtClean="0"/>
              <a:t>«Об </a:t>
            </a:r>
            <a:r>
              <a:rPr lang="ru-RU" b="1" dirty="0"/>
              <a:t>утверждении перечней операторов электронных площадок и специализированных электронных площадок, предусмотренных Федеральными законами от 05.04.2013 N 44-ФЗ, от 18.07.2011 N </a:t>
            </a:r>
            <a:r>
              <a:rPr lang="ru-RU" b="1" dirty="0" smtClean="0"/>
              <a:t>223-ФЗ»</a:t>
            </a:r>
            <a:endParaRPr lang="ru-RU" b="1" dirty="0"/>
          </a:p>
          <a:p>
            <a:endParaRPr lang="ru-RU" dirty="0"/>
          </a:p>
          <a:p>
            <a:pPr indent="361950"/>
            <a:r>
              <a:rPr lang="ru-RU" dirty="0"/>
              <a:t>1. АО "Агентство по </a:t>
            </a:r>
            <a:r>
              <a:rPr lang="ru-RU" dirty="0" smtClean="0"/>
              <a:t>государственному заказу </a:t>
            </a:r>
            <a:r>
              <a:rPr lang="ru-RU" dirty="0"/>
              <a:t>Республики Татарстан"</a:t>
            </a:r>
          </a:p>
          <a:p>
            <a:pPr indent="361950"/>
            <a:r>
              <a:rPr lang="ru-RU" dirty="0"/>
              <a:t>2. АО "Единая электронная торговая площадка"</a:t>
            </a:r>
          </a:p>
          <a:p>
            <a:pPr indent="361950"/>
            <a:r>
              <a:rPr lang="ru-RU" dirty="0"/>
              <a:t>3. АО "Российский аукционный дом"</a:t>
            </a:r>
          </a:p>
          <a:p>
            <a:pPr indent="361950"/>
            <a:r>
              <a:rPr lang="ru-RU" dirty="0"/>
              <a:t>4. АО "ТЭК - Торг"</a:t>
            </a:r>
          </a:p>
          <a:p>
            <a:pPr indent="361950"/>
            <a:r>
              <a:rPr lang="ru-RU" dirty="0"/>
              <a:t>5. </a:t>
            </a:r>
            <a:r>
              <a:rPr lang="ru-RU" dirty="0" smtClean="0"/>
              <a:t>АО "Электронные </a:t>
            </a:r>
            <a:r>
              <a:rPr lang="ru-RU" dirty="0"/>
              <a:t>торговые системы"</a:t>
            </a:r>
          </a:p>
          <a:p>
            <a:pPr indent="361950"/>
            <a:r>
              <a:rPr lang="ru-RU" dirty="0"/>
              <a:t>6. </a:t>
            </a:r>
            <a:r>
              <a:rPr lang="ru-RU" dirty="0" smtClean="0"/>
              <a:t>ЗАО "Сбербанк </a:t>
            </a:r>
            <a:r>
              <a:rPr lang="ru-RU" dirty="0"/>
              <a:t>- Автоматизированная система торгов"</a:t>
            </a:r>
          </a:p>
          <a:p>
            <a:pPr indent="361950"/>
            <a:r>
              <a:rPr lang="ru-RU" dirty="0"/>
              <a:t>7. </a:t>
            </a:r>
            <a:r>
              <a:rPr lang="ru-RU" dirty="0" smtClean="0"/>
              <a:t>ООО "РТС </a:t>
            </a:r>
            <a:r>
              <a:rPr lang="ru-RU" dirty="0"/>
              <a:t>- тендер"</a:t>
            </a:r>
          </a:p>
          <a:p>
            <a:pPr indent="361950"/>
            <a:r>
              <a:rPr lang="ru-RU" dirty="0"/>
              <a:t>8. </a:t>
            </a:r>
            <a:r>
              <a:rPr lang="ru-RU" dirty="0" smtClean="0"/>
              <a:t>ООО "Электронная </a:t>
            </a:r>
            <a:r>
              <a:rPr lang="ru-RU" dirty="0"/>
              <a:t>торговая площадка ГПБ"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92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6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4850" y="1324953"/>
            <a:ext cx="811167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ТРЕБОВАНИЯ К СОДЕРЖАНИЮ ПРОТОКОЛА, СОСТАВЛЯЕМОГО В ХОДЕ ЗАКУПКИ:</a:t>
            </a:r>
          </a:p>
          <a:p>
            <a:endParaRPr lang="ru-RU" sz="1600" b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дата </a:t>
            </a:r>
            <a:r>
              <a:rPr lang="ru-RU" sz="1600" dirty="0"/>
              <a:t>подписания </a:t>
            </a:r>
            <a:r>
              <a:rPr lang="ru-RU" sz="1600" dirty="0" smtClean="0"/>
              <a:t>протокола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количество поданных на участие в закупке (этапе закупки) заявок, дата и время их </a:t>
            </a:r>
            <a:r>
              <a:rPr lang="ru-RU" sz="1600" dirty="0" smtClean="0"/>
              <a:t>регистрации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результаты рассмотрения заявок на участие в закупке (в случае, если этапом закупки предусмотрена возможность рассмотрения и отклонения таких заявок) с указанием: а) количества отклоненных заявок, б) оснований отклонения каждой заявки с указанием положений документации о закупке, которым она не </a:t>
            </a:r>
            <a:r>
              <a:rPr lang="ru-RU" sz="1600" dirty="0" smtClean="0"/>
              <a:t>соответствует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результаты оценки заявок с указанием итогового решения комиссии о соответствии таких заявок требованиям документации о закупке и о присвоении этим заявкам значения по каждому критерию оценки (если этапом закупки это предусмотрено</a:t>
            </a:r>
            <a:r>
              <a:rPr lang="ru-RU" sz="1600" dirty="0" smtClean="0"/>
              <a:t>)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причины, по которым закупка признана несостоявшейся, в случае ее признания </a:t>
            </a:r>
            <a:r>
              <a:rPr lang="ru-RU" sz="1600" dirty="0" smtClean="0"/>
              <a:t>таковой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иные сведения в случае, если необходимость их указания в протоколе предусмотрена положением о </a:t>
            </a:r>
            <a:r>
              <a:rPr lang="ru-RU" sz="1600" dirty="0" smtClean="0"/>
              <a:t>закупке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92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7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8650" y="1115403"/>
            <a:ext cx="8111672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/>
            <a:r>
              <a:rPr lang="ru-RU" sz="1600" b="1" dirty="0" smtClean="0"/>
              <a:t>ПОРЯДОК ОТМЕНЫ ЗАКУПКИ:</a:t>
            </a:r>
          </a:p>
          <a:p>
            <a:pPr indent="447675"/>
            <a:endParaRPr lang="ru-RU" sz="1600" b="1" dirty="0"/>
          </a:p>
          <a:p>
            <a:pPr indent="447675"/>
            <a:r>
              <a:rPr lang="ru-RU" sz="1400" dirty="0" smtClean="0"/>
              <a:t>• Заказчик </a:t>
            </a:r>
            <a:r>
              <a:rPr lang="ru-RU" sz="1400" dirty="0"/>
              <a:t>вправе отменить закупку по одному и более предмету закупки (лоту) до наступления даты и времени окончания срока подачи заявок на участие в конкурентной закупке </a:t>
            </a:r>
            <a:r>
              <a:rPr lang="ru-RU" sz="1400" dirty="0" smtClean="0"/>
              <a:t>(ч.5 ст.3.2)</a:t>
            </a:r>
            <a:endParaRPr lang="ru-RU" sz="1400" dirty="0"/>
          </a:p>
          <a:p>
            <a:pPr indent="447675"/>
            <a:r>
              <a:rPr lang="ru-RU" sz="1400" dirty="0" smtClean="0"/>
              <a:t>• решение </a:t>
            </a:r>
            <a:r>
              <a:rPr lang="ru-RU" sz="1400" dirty="0"/>
              <a:t>об отмене конкурентной закупки размещается в ЕИС в день принятия этого решения </a:t>
            </a:r>
            <a:r>
              <a:rPr lang="ru-RU" sz="1400" dirty="0" smtClean="0"/>
              <a:t>(ч.6 ст.3.2)</a:t>
            </a:r>
            <a:endParaRPr lang="ru-RU" sz="1400" dirty="0"/>
          </a:p>
          <a:p>
            <a:pPr indent="447675"/>
            <a:r>
              <a:rPr lang="ru-RU" sz="1400" dirty="0" smtClean="0"/>
              <a:t>• по </a:t>
            </a:r>
            <a:r>
              <a:rPr lang="ru-RU" sz="1400" dirty="0"/>
              <a:t>истечении срока отмены закупки и до заключения договора заказчик вправе отменить определение поставщика (исполнителя, подрядчика) только в случае возникновения форс-мажора по Гражданскому кодексу РФ </a:t>
            </a:r>
            <a:r>
              <a:rPr lang="ru-RU" sz="1400" dirty="0" smtClean="0"/>
              <a:t>(ч.7ст.3.2)</a:t>
            </a:r>
            <a:endParaRPr lang="ru-RU" sz="1400" dirty="0"/>
          </a:p>
          <a:p>
            <a:pPr indent="447675"/>
            <a:endParaRPr lang="ru-RU" sz="1600" b="1" dirty="0" smtClean="0"/>
          </a:p>
          <a:p>
            <a:pPr indent="447675"/>
            <a:r>
              <a:rPr lang="ru-RU" sz="1600" b="1" dirty="0" smtClean="0"/>
              <a:t>ПОРЯДОК ПОДАЧИ ЗАЯВОК, ИХ ИЗМЕНЕНИЯ И ОТЗЫВА:</a:t>
            </a:r>
          </a:p>
          <a:p>
            <a:pPr indent="447675"/>
            <a:endParaRPr lang="ru-RU" sz="1600" b="1" dirty="0"/>
          </a:p>
          <a:p>
            <a:pPr indent="447675"/>
            <a:r>
              <a:rPr lang="ru-RU" sz="1400" dirty="0" smtClean="0"/>
              <a:t>• заявки </a:t>
            </a:r>
            <a:r>
              <a:rPr lang="ru-RU" sz="1400" dirty="0"/>
              <a:t>должны соответствовать требованиям, указанным в документации о закупке и положении о закупке заказчика </a:t>
            </a:r>
            <a:r>
              <a:rPr lang="ru-RU" sz="1400" dirty="0" smtClean="0"/>
              <a:t>(ч.10 </a:t>
            </a:r>
            <a:r>
              <a:rPr lang="ru-RU" sz="1400" dirty="0"/>
              <a:t>ст. </a:t>
            </a:r>
            <a:r>
              <a:rPr lang="ru-RU" sz="1400" dirty="0" smtClean="0"/>
              <a:t>3.2)</a:t>
            </a:r>
            <a:endParaRPr lang="ru-RU" sz="1400" dirty="0"/>
          </a:p>
          <a:p>
            <a:pPr indent="447675"/>
            <a:r>
              <a:rPr lang="ru-RU" sz="1400" dirty="0" smtClean="0"/>
              <a:t>• форма </a:t>
            </a:r>
            <a:r>
              <a:rPr lang="ru-RU" sz="1400" dirty="0"/>
              <a:t>заявки для запроса котировок в электронной форме устанавливается в извещении в соответствии с положением о закупке </a:t>
            </a:r>
            <a:r>
              <a:rPr lang="ru-RU" sz="1400" dirty="0" smtClean="0"/>
              <a:t>(ч.10 </a:t>
            </a:r>
            <a:r>
              <a:rPr lang="ru-RU" sz="1400" dirty="0"/>
              <a:t>ст. </a:t>
            </a:r>
            <a:r>
              <a:rPr lang="ru-RU" sz="1400" dirty="0" smtClean="0"/>
              <a:t>3.2)</a:t>
            </a:r>
            <a:endParaRPr lang="ru-RU" sz="1400" dirty="0"/>
          </a:p>
          <a:p>
            <a:pPr indent="447675"/>
            <a:r>
              <a:rPr lang="ru-RU" sz="1400" dirty="0" smtClean="0"/>
              <a:t>• участник </a:t>
            </a:r>
            <a:r>
              <a:rPr lang="ru-RU" sz="1400" dirty="0"/>
              <a:t>вправе подать только 1 заявку на участие в отношении каждого лота в любое время с момента размещения извещения о закупке до предусмотренного документацией окончания срока подачи заявок </a:t>
            </a:r>
            <a:r>
              <a:rPr lang="ru-RU" sz="1400" dirty="0"/>
              <a:t> </a:t>
            </a:r>
            <a:r>
              <a:rPr lang="ru-RU" sz="1400" dirty="0" smtClean="0"/>
              <a:t>(</a:t>
            </a:r>
            <a:r>
              <a:rPr lang="ru-RU" sz="1400" dirty="0" smtClean="0"/>
              <a:t>ч.11 </a:t>
            </a:r>
            <a:r>
              <a:rPr lang="ru-RU" sz="1400" dirty="0"/>
              <a:t>ст. </a:t>
            </a:r>
            <a:r>
              <a:rPr lang="ru-RU" sz="1400" dirty="0" smtClean="0"/>
              <a:t>3.2)</a:t>
            </a:r>
            <a:endParaRPr lang="ru-RU" sz="1400" dirty="0"/>
          </a:p>
          <a:p>
            <a:pPr indent="447675"/>
            <a:r>
              <a:rPr lang="ru-RU" sz="1400" dirty="0" smtClean="0"/>
              <a:t>• участник </a:t>
            </a:r>
            <a:r>
              <a:rPr lang="ru-RU" sz="1400" dirty="0"/>
              <a:t>вправе изменить или отозвать свою заявку до истечения срока подачи заявок – заявка является измененной/отозванной, если такое изменение/отзыв получено заказчиком до истечения срока подачи заявок на участие в такой закупке </a:t>
            </a:r>
            <a:r>
              <a:rPr lang="ru-RU" sz="1400" dirty="0" smtClean="0"/>
              <a:t>(ч.11 </a:t>
            </a:r>
            <a:r>
              <a:rPr lang="ru-RU" sz="1400" dirty="0"/>
              <a:t>ст. </a:t>
            </a:r>
            <a:r>
              <a:rPr lang="ru-RU" sz="1400" dirty="0" smtClean="0"/>
              <a:t>3.2)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1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6165" y="1534503"/>
            <a:ext cx="81116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СЛУЧАИ ОБЖАЛОВАНИЯ:</a:t>
            </a:r>
          </a:p>
          <a:p>
            <a:endParaRPr lang="ru-RU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осуществление заказчиком с нарушением требований 223-ФЗ и (или) порядка подготовки и (или) осуществления закупки, содержащегося в утвержденном и размещенном в ЕИС положении о закупке такого </a:t>
            </a:r>
            <a:r>
              <a:rPr lang="ru-RU" dirty="0" smtClean="0"/>
              <a:t>заказчика</a:t>
            </a:r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неразмещение в ЕИС информации и документов о договорах, заключенных заказчиками по результатам закупки, а также иной информации, подлежащей в соответствии с 223-ФЗ размещению в </a:t>
            </a:r>
            <a:r>
              <a:rPr lang="ru-RU" dirty="0" smtClean="0"/>
              <a:t>ЕИС</a:t>
            </a:r>
            <a:endParaRPr lang="ru-RU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предъявление к самим участникам закупки требований, не предусмотренных документацией о конкурентной закупке (не только к предоставляемым ими документам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Изменения в 223-ФЗ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1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CE1BF3-5556-4600-AFBC-2C069EAB867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9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58" y="1530492"/>
            <a:ext cx="821508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ОСНОВНЫЕ НАРУШЕНИЯ ПРИ ПРОВЕДЕНИИ ТОРГОВ ПО №223-ФЗ:</a:t>
            </a:r>
          </a:p>
          <a:p>
            <a:endParaRPr lang="ru-RU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/>
              <a:t>Необоснованное отклонение </a:t>
            </a:r>
            <a:r>
              <a:rPr lang="ru-RU" sz="2000" dirty="0" smtClean="0"/>
              <a:t>заявки</a:t>
            </a:r>
            <a:endParaRPr lang="ru-RU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Установление </a:t>
            </a:r>
            <a:r>
              <a:rPr lang="ru-RU" sz="2000" dirty="0"/>
              <a:t>требовании к участникам торгов не предусмотренных, документации о закупке, Положением о </a:t>
            </a:r>
            <a:r>
              <a:rPr lang="ru-RU" sz="2000" dirty="0" smtClean="0"/>
              <a:t>закупке</a:t>
            </a:r>
            <a:endParaRPr lang="ru-RU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Установление </a:t>
            </a:r>
            <a:r>
              <a:rPr lang="ru-RU" sz="2000" dirty="0"/>
              <a:t>необоснованных требовании на этапе допуска, а также на этапе </a:t>
            </a:r>
            <a:r>
              <a:rPr lang="ru-RU" sz="2000" dirty="0" smtClean="0"/>
              <a:t>оценки</a:t>
            </a:r>
            <a:endParaRPr lang="ru-RU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Несвоевременное </a:t>
            </a:r>
            <a:r>
              <a:rPr lang="ru-RU" sz="2000" dirty="0"/>
              <a:t>размещение информации подлежащей размещению (протоколы, извещения и др</a:t>
            </a:r>
            <a:r>
              <a:rPr lang="ru-RU" sz="2000" dirty="0" smtClean="0"/>
              <a:t>.)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" y="10160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Башкортостанское УФАС России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7901</TotalTime>
  <Words>1055</Words>
  <Application>Microsoft Office PowerPoint</Application>
  <PresentationFormat>Экран (4:3)</PresentationFormat>
  <Paragraphs>110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Triumph Sparville</dc:creator>
  <cp:lastModifiedBy>to02-galiullin</cp:lastModifiedBy>
  <cp:revision>658</cp:revision>
  <cp:lastPrinted>2018-11-21T05:48:22Z</cp:lastPrinted>
  <dcterms:created xsi:type="dcterms:W3CDTF">2014-09-15T17:52:41Z</dcterms:created>
  <dcterms:modified xsi:type="dcterms:W3CDTF">2018-11-21T05:56:50Z</dcterms:modified>
</cp:coreProperties>
</file>